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647B65-4F94-4AA3-80EC-A6BE5328D7CA}" type="datetimeFigureOut">
              <a:rPr lang="en-US" smtClean="0"/>
              <a:t>12/1/2017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FD1E4E-B158-47AD-866B-265CA4C8BAE9}" type="slidenum">
              <a:rPr lang="en-US" smtClean="0"/>
              <a:t>‹#›</a:t>
            </a:fld>
            <a:endParaRPr lang="en-US"/>
          </a:p>
        </p:txBody>
      </p:sp>
    </p:spTree>
    <p:extLst>
      <p:ext uri="{BB962C8B-B14F-4D97-AF65-F5344CB8AC3E}">
        <p14:creationId xmlns:p14="http://schemas.microsoft.com/office/powerpoint/2010/main" val="4098651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FFD1E4E-B158-47AD-866B-265CA4C8BAE9}" type="slidenum">
              <a:rPr lang="en-US" smtClean="0"/>
              <a:t>2</a:t>
            </a:fld>
            <a:endParaRPr lang="en-US"/>
          </a:p>
        </p:txBody>
      </p:sp>
    </p:spTree>
    <p:extLst>
      <p:ext uri="{BB962C8B-B14F-4D97-AF65-F5344CB8AC3E}">
        <p14:creationId xmlns:p14="http://schemas.microsoft.com/office/powerpoint/2010/main" val="62420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FFD1E4E-B158-47AD-866B-265CA4C8BAE9}" type="slidenum">
              <a:rPr lang="en-US" smtClean="0"/>
              <a:t>4</a:t>
            </a:fld>
            <a:endParaRPr lang="en-US"/>
          </a:p>
        </p:txBody>
      </p:sp>
    </p:spTree>
    <p:extLst>
      <p:ext uri="{BB962C8B-B14F-4D97-AF65-F5344CB8AC3E}">
        <p14:creationId xmlns:p14="http://schemas.microsoft.com/office/powerpoint/2010/main" val="148234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3741753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2393128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2337333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3238AB-4677-4C12-8DEC-760CEAEDC900}" type="datetimeFigureOut">
              <a:rPr lang="en-US" smtClean="0"/>
              <a:t>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301021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3238AB-4677-4C12-8DEC-760CEAEDC900}" type="datetimeFigureOut">
              <a:rPr lang="en-US" smtClean="0"/>
              <a:t>12/1/2017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660582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865356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3220490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2165823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E3238AB-4677-4C12-8DEC-760CEAEDC900}" type="datetimeFigureOut">
              <a:rPr lang="en-US" smtClean="0"/>
              <a:t>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1222193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E3238AB-4677-4C12-8DEC-760CEAEDC900}" type="datetimeFigureOut">
              <a:rPr lang="en-US" smtClean="0"/>
              <a:t>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3714637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338400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18812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200344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1407470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2029112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3669534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3238AB-4677-4C12-8DEC-760CEAEDC900}" type="datetimeFigureOut">
              <a:rPr lang="en-US" smtClean="0"/>
              <a:t>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ACA73-0414-40FB-86C5-F759EF73980B}" type="slidenum">
              <a:rPr lang="en-US" smtClean="0"/>
              <a:t>‹#›</a:t>
            </a:fld>
            <a:endParaRPr lang="en-US"/>
          </a:p>
        </p:txBody>
      </p:sp>
    </p:spTree>
    <p:extLst>
      <p:ext uri="{BB962C8B-B14F-4D97-AF65-F5344CB8AC3E}">
        <p14:creationId xmlns:p14="http://schemas.microsoft.com/office/powerpoint/2010/main" val="3239269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E3238AB-4677-4C12-8DEC-760CEAEDC900}" type="datetimeFigureOut">
              <a:rPr lang="en-US" smtClean="0"/>
              <a:t>12/1/2017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3DACA73-0414-40FB-86C5-F759EF73980B}" type="slidenum">
              <a:rPr lang="en-US" smtClean="0"/>
              <a:t>‹#›</a:t>
            </a:fld>
            <a:endParaRPr lang="en-US"/>
          </a:p>
        </p:txBody>
      </p:sp>
    </p:spTree>
    <p:extLst>
      <p:ext uri="{BB962C8B-B14F-4D97-AF65-F5344CB8AC3E}">
        <p14:creationId xmlns:p14="http://schemas.microsoft.com/office/powerpoint/2010/main" val="1764027421"/>
      </p:ext>
    </p:extLst>
  </p:cSld>
  <p:clrMap bg1="dk1" tx1="lt1" bg2="dk2" tx2="lt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 id="2147483963" r:id="rId13"/>
    <p:sldLayoutId id="2147483964" r:id="rId14"/>
    <p:sldLayoutId id="2147483965" r:id="rId15"/>
    <p:sldLayoutId id="2147483966" r:id="rId16"/>
    <p:sldLayoutId id="214748396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D3179-4D48-403E-80C4-E50D5F563BDA}"/>
              </a:ext>
            </a:extLst>
          </p:cNvPr>
          <p:cNvSpPr>
            <a:spLocks noGrp="1"/>
          </p:cNvSpPr>
          <p:nvPr>
            <p:ph type="ctrTitle"/>
          </p:nvPr>
        </p:nvSpPr>
        <p:spPr/>
        <p:txBody>
          <a:bodyPr/>
          <a:lstStyle/>
          <a:p>
            <a:r>
              <a:rPr lang="en-US" dirty="0"/>
              <a:t>Lenin and Stalin</a:t>
            </a:r>
          </a:p>
        </p:txBody>
      </p:sp>
      <p:sp>
        <p:nvSpPr>
          <p:cNvPr id="3" name="Subtitle 2">
            <a:extLst>
              <a:ext uri="{FF2B5EF4-FFF2-40B4-BE49-F238E27FC236}">
                <a16:creationId xmlns:a16="http://schemas.microsoft.com/office/drawing/2014/main" id="{15AFC465-4876-43DD-BC84-1940A064F44A}"/>
              </a:ext>
            </a:extLst>
          </p:cNvPr>
          <p:cNvSpPr>
            <a:spLocks noGrp="1"/>
          </p:cNvSpPr>
          <p:nvPr>
            <p:ph type="subTitle" idx="1"/>
          </p:nvPr>
        </p:nvSpPr>
        <p:spPr/>
        <p:txBody>
          <a:bodyPr/>
          <a:lstStyle/>
          <a:p>
            <a:r>
              <a:rPr lang="en-US" dirty="0"/>
              <a:t>Assessing Different Adaptations of Communism</a:t>
            </a:r>
          </a:p>
        </p:txBody>
      </p:sp>
    </p:spTree>
    <p:extLst>
      <p:ext uri="{BB962C8B-B14F-4D97-AF65-F5344CB8AC3E}">
        <p14:creationId xmlns:p14="http://schemas.microsoft.com/office/powerpoint/2010/main" val="28133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E53F5-20E5-486C-BE7B-90DAD6EA5C9A}"/>
              </a:ext>
            </a:extLst>
          </p:cNvPr>
          <p:cNvSpPr>
            <a:spLocks noGrp="1"/>
          </p:cNvSpPr>
          <p:nvPr>
            <p:ph type="title"/>
          </p:nvPr>
        </p:nvSpPr>
        <p:spPr/>
        <p:txBody>
          <a:bodyPr/>
          <a:lstStyle/>
          <a:p>
            <a:r>
              <a:rPr lang="en-US" dirty="0"/>
              <a:t>Lenin Upbringing</a:t>
            </a:r>
          </a:p>
        </p:txBody>
      </p:sp>
      <p:sp>
        <p:nvSpPr>
          <p:cNvPr id="3" name="Content Placeholder 2">
            <a:extLst>
              <a:ext uri="{FF2B5EF4-FFF2-40B4-BE49-F238E27FC236}">
                <a16:creationId xmlns:a16="http://schemas.microsoft.com/office/drawing/2014/main" id="{0E7F5D76-EF90-48D9-A08D-5D68F57ED17D}"/>
              </a:ext>
            </a:extLst>
          </p:cNvPr>
          <p:cNvSpPr>
            <a:spLocks noGrp="1"/>
          </p:cNvSpPr>
          <p:nvPr>
            <p:ph idx="1"/>
          </p:nvPr>
        </p:nvSpPr>
        <p:spPr/>
        <p:txBody>
          <a:bodyPr/>
          <a:lstStyle/>
          <a:p>
            <a:r>
              <a:rPr lang="en-US" dirty="0"/>
              <a:t>Born on April 22, 1870 in Simbirsk, Russia. </a:t>
            </a:r>
          </a:p>
          <a:p>
            <a:r>
              <a:rPr lang="en-US" dirty="0"/>
              <a:t>Original name was Vladimir Ilyich Ulyanov but later changed it to Lenin.</a:t>
            </a:r>
          </a:p>
          <a:p>
            <a:r>
              <a:rPr lang="en-US" dirty="0"/>
              <a:t>Raised in a comfortable environment as he had wealthy and respectable parents. </a:t>
            </a:r>
          </a:p>
          <a:p>
            <a:endParaRPr lang="en-US" dirty="0"/>
          </a:p>
        </p:txBody>
      </p:sp>
      <p:pic>
        <p:nvPicPr>
          <p:cNvPr id="7" name="Picture 6">
            <a:extLst>
              <a:ext uri="{FF2B5EF4-FFF2-40B4-BE49-F238E27FC236}">
                <a16:creationId xmlns:a16="http://schemas.microsoft.com/office/drawing/2014/main" id="{F96B267D-E68A-4718-B31C-3FCBEDEDB6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1790" y="3733800"/>
            <a:ext cx="3154017" cy="2918791"/>
          </a:xfrm>
          <a:prstGeom prst="rect">
            <a:avLst/>
          </a:prstGeom>
        </p:spPr>
      </p:pic>
    </p:spTree>
    <p:extLst>
      <p:ext uri="{BB962C8B-B14F-4D97-AF65-F5344CB8AC3E}">
        <p14:creationId xmlns:p14="http://schemas.microsoft.com/office/powerpoint/2010/main" val="2400532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21EB-9199-4E7B-BD51-F0D9ACE1AAD4}"/>
              </a:ext>
            </a:extLst>
          </p:cNvPr>
          <p:cNvSpPr>
            <a:spLocks noGrp="1"/>
          </p:cNvSpPr>
          <p:nvPr>
            <p:ph type="title"/>
          </p:nvPr>
        </p:nvSpPr>
        <p:spPr/>
        <p:txBody>
          <a:bodyPr/>
          <a:lstStyle/>
          <a:p>
            <a:r>
              <a:rPr lang="en-US" dirty="0"/>
              <a:t>Stalin Upbringing</a:t>
            </a:r>
          </a:p>
        </p:txBody>
      </p:sp>
      <p:sp>
        <p:nvSpPr>
          <p:cNvPr id="3" name="Content Placeholder 2">
            <a:extLst>
              <a:ext uri="{FF2B5EF4-FFF2-40B4-BE49-F238E27FC236}">
                <a16:creationId xmlns:a16="http://schemas.microsoft.com/office/drawing/2014/main" id="{2814F195-180D-4736-9ED7-CBD6C435DC36}"/>
              </a:ext>
            </a:extLst>
          </p:cNvPr>
          <p:cNvSpPr>
            <a:spLocks noGrp="1"/>
          </p:cNvSpPr>
          <p:nvPr>
            <p:ph idx="1"/>
          </p:nvPr>
        </p:nvSpPr>
        <p:spPr>
          <a:xfrm>
            <a:off x="838200" y="1825624"/>
            <a:ext cx="10515600" cy="5032375"/>
          </a:xfrm>
        </p:spPr>
        <p:txBody>
          <a:bodyPr/>
          <a:lstStyle/>
          <a:p>
            <a:r>
              <a:rPr lang="en-US" dirty="0"/>
              <a:t>Born as Iosif Vissarionovich Dzhugashvili on December 21, 1879 in Gori, Georgia. Later changed his name to Stalin.</a:t>
            </a:r>
          </a:p>
          <a:p>
            <a:r>
              <a:rPr lang="en-US" dirty="0"/>
              <a:t>Stalin was born in a poor and difficult environment as his parents came from the lower social and economic classes.</a:t>
            </a:r>
          </a:p>
          <a:p>
            <a:r>
              <a:rPr lang="en-US" dirty="0"/>
              <a:t>He assumed adult responsibilities from a young age due to the lack of positive parental influence.</a:t>
            </a:r>
          </a:p>
          <a:p>
            <a:r>
              <a:rPr lang="en-US" dirty="0"/>
              <a:t>The difficult upbringing led to Stalin developing a personality of strict and no-nonsense leadership.    </a:t>
            </a:r>
          </a:p>
        </p:txBody>
      </p:sp>
      <p:pic>
        <p:nvPicPr>
          <p:cNvPr id="5" name="Picture 4">
            <a:extLst>
              <a:ext uri="{FF2B5EF4-FFF2-40B4-BE49-F238E27FC236}">
                <a16:creationId xmlns:a16="http://schemas.microsoft.com/office/drawing/2014/main" id="{73B9CAB8-F1A1-4BE8-A2AB-07F2DFAE7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5374" y="4526750"/>
            <a:ext cx="2766391" cy="2068620"/>
          </a:xfrm>
          <a:prstGeom prst="rect">
            <a:avLst/>
          </a:prstGeom>
        </p:spPr>
      </p:pic>
    </p:spTree>
    <p:extLst>
      <p:ext uri="{BB962C8B-B14F-4D97-AF65-F5344CB8AC3E}">
        <p14:creationId xmlns:p14="http://schemas.microsoft.com/office/powerpoint/2010/main" val="1663621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8615-3196-4CDE-A9B3-9390E521F7E1}"/>
              </a:ext>
            </a:extLst>
          </p:cNvPr>
          <p:cNvSpPr>
            <a:spLocks noGrp="1"/>
          </p:cNvSpPr>
          <p:nvPr>
            <p:ph type="title"/>
          </p:nvPr>
        </p:nvSpPr>
        <p:spPr/>
        <p:txBody>
          <a:bodyPr/>
          <a:lstStyle/>
          <a:p>
            <a:r>
              <a:rPr lang="en-US" dirty="0"/>
              <a:t>Communism Adaptations</a:t>
            </a:r>
          </a:p>
        </p:txBody>
      </p:sp>
      <p:sp>
        <p:nvSpPr>
          <p:cNvPr id="3" name="Content Placeholder 2">
            <a:extLst>
              <a:ext uri="{FF2B5EF4-FFF2-40B4-BE49-F238E27FC236}">
                <a16:creationId xmlns:a16="http://schemas.microsoft.com/office/drawing/2014/main" id="{0DDB31A8-BD0D-42E5-941C-17A31A9C7C62}"/>
              </a:ext>
            </a:extLst>
          </p:cNvPr>
          <p:cNvSpPr>
            <a:spLocks noGrp="1"/>
          </p:cNvSpPr>
          <p:nvPr>
            <p:ph idx="1"/>
          </p:nvPr>
        </p:nvSpPr>
        <p:spPr/>
        <p:txBody>
          <a:bodyPr wrap="none" numCol="1">
            <a:normAutofit/>
          </a:bodyPr>
          <a:lstStyle/>
          <a:p>
            <a:pPr algn="ctr"/>
            <a:r>
              <a:rPr lang="en-US" dirty="0"/>
              <a:t>Lenin </a:t>
            </a:r>
          </a:p>
          <a:p>
            <a:r>
              <a:rPr lang="en-US" dirty="0"/>
              <a:t>He was determined to spread communism as the main social system.</a:t>
            </a:r>
          </a:p>
          <a:p>
            <a:r>
              <a:rPr lang="en-US" dirty="0"/>
              <a:t>Emphasized on empowering common citizens.</a:t>
            </a:r>
          </a:p>
          <a:p>
            <a:r>
              <a:rPr lang="en-US" dirty="0"/>
              <a:t>Main aim was to develop a society characterized by class divisions. </a:t>
            </a:r>
          </a:p>
          <a:p>
            <a:pPr algn="ctr"/>
            <a:r>
              <a:rPr lang="en-US" dirty="0"/>
              <a:t>Stalin</a:t>
            </a:r>
          </a:p>
          <a:p>
            <a:r>
              <a:rPr lang="en-US" dirty="0"/>
              <a:t>Determined to gain authoritarian control through communism.</a:t>
            </a:r>
          </a:p>
          <a:p>
            <a:r>
              <a:rPr lang="en-US" dirty="0"/>
              <a:t>Enforced labor camps for low social and economic classes. </a:t>
            </a:r>
          </a:p>
          <a:p>
            <a:r>
              <a:rPr lang="en-US" dirty="0"/>
              <a:t>Insisted on single party politics.</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607944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7650-81AC-48C9-84E5-2417EC7A1905}"/>
              </a:ext>
            </a:extLst>
          </p:cNvPr>
          <p:cNvSpPr>
            <a:spLocks noGrp="1"/>
          </p:cNvSpPr>
          <p:nvPr>
            <p:ph type="title"/>
          </p:nvPr>
        </p:nvSpPr>
        <p:spPr/>
        <p:txBody>
          <a:bodyPr/>
          <a:lstStyle/>
          <a:p>
            <a:r>
              <a:rPr lang="en-US" dirty="0"/>
              <a:t>Lenin Social Policies</a:t>
            </a:r>
          </a:p>
        </p:txBody>
      </p:sp>
      <p:sp>
        <p:nvSpPr>
          <p:cNvPr id="3" name="Content Placeholder 2">
            <a:extLst>
              <a:ext uri="{FF2B5EF4-FFF2-40B4-BE49-F238E27FC236}">
                <a16:creationId xmlns:a16="http://schemas.microsoft.com/office/drawing/2014/main" id="{A06B1778-06B1-4E62-8C93-1F51C1A3608D}"/>
              </a:ext>
            </a:extLst>
          </p:cNvPr>
          <p:cNvSpPr>
            <a:spLocks noGrp="1"/>
          </p:cNvSpPr>
          <p:nvPr>
            <p:ph idx="1"/>
          </p:nvPr>
        </p:nvSpPr>
        <p:spPr/>
        <p:txBody>
          <a:bodyPr>
            <a:normAutofit/>
          </a:bodyPr>
          <a:lstStyle/>
          <a:p>
            <a:r>
              <a:rPr lang="en-US" dirty="0"/>
              <a:t>Reduced the influence of the church on political and social issues. </a:t>
            </a:r>
          </a:p>
          <a:p>
            <a:r>
              <a:rPr lang="en-US" dirty="0"/>
              <a:t>Transferred influence from the church to the government, controlled by the Bolsheviks.</a:t>
            </a:r>
          </a:p>
          <a:p>
            <a:r>
              <a:rPr lang="en-US" dirty="0"/>
              <a:t>Centralized and nationalized the economy to eliminate alienation of the peasantry. </a:t>
            </a:r>
          </a:p>
          <a:p>
            <a:r>
              <a:rPr lang="en-US" dirty="0"/>
              <a:t>Developed a system of forceful distribution of economic resources to people across all classes. </a:t>
            </a:r>
          </a:p>
          <a:p>
            <a:r>
              <a:rPr lang="en-US" dirty="0"/>
              <a:t>Allowed peasants to pay taxes using their produce, hire labor, and rent additional land.</a:t>
            </a:r>
          </a:p>
        </p:txBody>
      </p:sp>
    </p:spTree>
    <p:extLst>
      <p:ext uri="{BB962C8B-B14F-4D97-AF65-F5344CB8AC3E}">
        <p14:creationId xmlns:p14="http://schemas.microsoft.com/office/powerpoint/2010/main" val="339022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B6C71-5EA8-4896-A220-9D9B261C7EFE}"/>
              </a:ext>
            </a:extLst>
          </p:cNvPr>
          <p:cNvSpPr>
            <a:spLocks noGrp="1"/>
          </p:cNvSpPr>
          <p:nvPr>
            <p:ph type="title"/>
          </p:nvPr>
        </p:nvSpPr>
        <p:spPr/>
        <p:txBody>
          <a:bodyPr/>
          <a:lstStyle/>
          <a:p>
            <a:r>
              <a:rPr lang="en-US" dirty="0"/>
              <a:t>Stalin Social Policies</a:t>
            </a:r>
          </a:p>
        </p:txBody>
      </p:sp>
      <p:sp>
        <p:nvSpPr>
          <p:cNvPr id="3" name="Content Placeholder 2">
            <a:extLst>
              <a:ext uri="{FF2B5EF4-FFF2-40B4-BE49-F238E27FC236}">
                <a16:creationId xmlns:a16="http://schemas.microsoft.com/office/drawing/2014/main" id="{96E4BC12-6935-492A-99F4-2814D080DF74}"/>
              </a:ext>
            </a:extLst>
          </p:cNvPr>
          <p:cNvSpPr>
            <a:spLocks noGrp="1"/>
          </p:cNvSpPr>
          <p:nvPr>
            <p:ph idx="1"/>
          </p:nvPr>
        </p:nvSpPr>
        <p:spPr/>
        <p:txBody>
          <a:bodyPr/>
          <a:lstStyle/>
          <a:p>
            <a:r>
              <a:rPr lang="en-US" dirty="0"/>
              <a:t>Established authoritative control over media to influence the masses through propagandist messages in radio, television, print and film.</a:t>
            </a:r>
          </a:p>
          <a:p>
            <a:r>
              <a:rPr lang="en-US" dirty="0"/>
              <a:t>Introduced indoctrination policies in the education sector to influence citizens from a young age and spread his views to the next generations.</a:t>
            </a:r>
          </a:p>
          <a:p>
            <a:r>
              <a:rPr lang="en-US" dirty="0"/>
              <a:t>Expanded the workforce by allowing women to join the national workforce. This move was aimed at meeting the increased global demand for labor and production.</a:t>
            </a:r>
          </a:p>
        </p:txBody>
      </p:sp>
    </p:spTree>
    <p:extLst>
      <p:ext uri="{BB962C8B-B14F-4D97-AF65-F5344CB8AC3E}">
        <p14:creationId xmlns:p14="http://schemas.microsoft.com/office/powerpoint/2010/main" val="3525701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4C2EB-6E6E-483E-B7BC-EE30FF289469}"/>
              </a:ext>
            </a:extLst>
          </p:cNvPr>
          <p:cNvSpPr>
            <a:spLocks noGrp="1"/>
          </p:cNvSpPr>
          <p:nvPr>
            <p:ph type="title"/>
          </p:nvPr>
        </p:nvSpPr>
        <p:spPr/>
        <p:txBody>
          <a:bodyPr/>
          <a:lstStyle/>
          <a:p>
            <a:r>
              <a:rPr lang="en-US" dirty="0"/>
              <a:t>Lenin Economic Policies</a:t>
            </a:r>
          </a:p>
        </p:txBody>
      </p:sp>
      <p:sp>
        <p:nvSpPr>
          <p:cNvPr id="3" name="Content Placeholder 2">
            <a:extLst>
              <a:ext uri="{FF2B5EF4-FFF2-40B4-BE49-F238E27FC236}">
                <a16:creationId xmlns:a16="http://schemas.microsoft.com/office/drawing/2014/main" id="{00DA3087-1114-4FD6-A896-1AA770F29519}"/>
              </a:ext>
            </a:extLst>
          </p:cNvPr>
          <p:cNvSpPr>
            <a:spLocks noGrp="1"/>
          </p:cNvSpPr>
          <p:nvPr>
            <p:ph idx="1"/>
          </p:nvPr>
        </p:nvSpPr>
        <p:spPr/>
        <p:txBody>
          <a:bodyPr>
            <a:normAutofit/>
          </a:bodyPr>
          <a:lstStyle/>
          <a:p>
            <a:r>
              <a:rPr lang="en-US" dirty="0"/>
              <a:t>Introduced the New Economic Policy (NEP) to help the state achieve economic prosperity.</a:t>
            </a:r>
          </a:p>
          <a:p>
            <a:r>
              <a:rPr lang="en-US" dirty="0"/>
              <a:t>The NEP favored capitalism over socialism but critics argued that it had excessive emphasis on a free market economic system.</a:t>
            </a:r>
          </a:p>
          <a:p>
            <a:r>
              <a:rPr lang="en-US" dirty="0"/>
              <a:t>Nationalized manufacturing and retail sectors to accomplish even distribution and effective utilization of resources.</a:t>
            </a:r>
          </a:p>
          <a:p>
            <a:r>
              <a:rPr lang="en-US" dirty="0"/>
              <a:t>Introduced the tax option of paying through produce, allowed peasantry to participate in the free market.</a:t>
            </a:r>
          </a:p>
          <a:p>
            <a:r>
              <a:rPr lang="en-US" dirty="0"/>
              <a:t>Oversaw the reopening and rebuilding of factories to address the need for varied capital generation sources.</a:t>
            </a:r>
          </a:p>
        </p:txBody>
      </p:sp>
    </p:spTree>
    <p:extLst>
      <p:ext uri="{BB962C8B-B14F-4D97-AF65-F5344CB8AC3E}">
        <p14:creationId xmlns:p14="http://schemas.microsoft.com/office/powerpoint/2010/main" val="7072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A566-8199-4BE7-A718-195DCD0A077F}"/>
              </a:ext>
            </a:extLst>
          </p:cNvPr>
          <p:cNvSpPr>
            <a:spLocks noGrp="1"/>
          </p:cNvSpPr>
          <p:nvPr>
            <p:ph type="title"/>
          </p:nvPr>
        </p:nvSpPr>
        <p:spPr/>
        <p:txBody>
          <a:bodyPr/>
          <a:lstStyle/>
          <a:p>
            <a:r>
              <a:rPr lang="en-US" dirty="0"/>
              <a:t>Stalin Economic Policies</a:t>
            </a:r>
          </a:p>
        </p:txBody>
      </p:sp>
      <p:sp>
        <p:nvSpPr>
          <p:cNvPr id="3" name="Content Placeholder 2">
            <a:extLst>
              <a:ext uri="{FF2B5EF4-FFF2-40B4-BE49-F238E27FC236}">
                <a16:creationId xmlns:a16="http://schemas.microsoft.com/office/drawing/2014/main" id="{62438EEC-093B-419C-825E-FA26ABCC40B6}"/>
              </a:ext>
            </a:extLst>
          </p:cNvPr>
          <p:cNvSpPr>
            <a:spLocks noGrp="1"/>
          </p:cNvSpPr>
          <p:nvPr>
            <p:ph idx="1"/>
          </p:nvPr>
        </p:nvSpPr>
        <p:spPr/>
        <p:txBody>
          <a:bodyPr>
            <a:normAutofit/>
          </a:bodyPr>
          <a:lstStyle/>
          <a:p>
            <a:r>
              <a:rPr lang="en-US" dirty="0"/>
              <a:t>Introduced the Five-Year Plans to assist in the modernization of Russia in the emerging world of the 20</a:t>
            </a:r>
            <a:r>
              <a:rPr lang="en-US" baseline="30000" dirty="0"/>
              <a:t>th</a:t>
            </a:r>
            <a:r>
              <a:rPr lang="en-US" dirty="0"/>
              <a:t> century.</a:t>
            </a:r>
          </a:p>
          <a:p>
            <a:r>
              <a:rPr lang="en-US" dirty="0"/>
              <a:t>Main goals of the economic policies were to electrify Russia, develop the steel industry and increase mining of natural resources. </a:t>
            </a:r>
          </a:p>
          <a:p>
            <a:r>
              <a:rPr lang="en-US" dirty="0"/>
              <a:t>Mechanized and modernized the agricultural sector that had been previously lacking in technical equipment and knowledge.</a:t>
            </a:r>
          </a:p>
          <a:p>
            <a:r>
              <a:rPr lang="en-US" dirty="0"/>
              <a:t>Introduced collectivization to place emphasis on the communist over the capitalist way of life. Collectivization required land to be combined into large collective farms where all peasants could do their farming. </a:t>
            </a:r>
          </a:p>
          <a:p>
            <a:endParaRPr lang="en-US" dirty="0"/>
          </a:p>
          <a:p>
            <a:endParaRPr lang="en-US" dirty="0"/>
          </a:p>
        </p:txBody>
      </p:sp>
    </p:spTree>
    <p:extLst>
      <p:ext uri="{BB962C8B-B14F-4D97-AF65-F5344CB8AC3E}">
        <p14:creationId xmlns:p14="http://schemas.microsoft.com/office/powerpoint/2010/main" val="3510968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8A78E-AE78-495E-9E9B-739B0A3CD205}"/>
              </a:ext>
            </a:extLst>
          </p:cNvPr>
          <p:cNvSpPr>
            <a:spLocks noGrp="1"/>
          </p:cNvSpPr>
          <p:nvPr>
            <p:ph type="title"/>
          </p:nvPr>
        </p:nvSpPr>
        <p:spPr/>
        <p:txBody>
          <a:bodyPr/>
          <a:lstStyle/>
          <a:p>
            <a:r>
              <a:rPr lang="en-US" dirty="0"/>
              <a:t>Lenin Strategic Thinking</a:t>
            </a:r>
          </a:p>
        </p:txBody>
      </p:sp>
      <p:sp>
        <p:nvSpPr>
          <p:cNvPr id="3" name="Content Placeholder 2">
            <a:extLst>
              <a:ext uri="{FF2B5EF4-FFF2-40B4-BE49-F238E27FC236}">
                <a16:creationId xmlns:a16="http://schemas.microsoft.com/office/drawing/2014/main" id="{9854B275-9AFC-4B28-B9A3-AF342FC65C38}"/>
              </a:ext>
            </a:extLst>
          </p:cNvPr>
          <p:cNvSpPr>
            <a:spLocks noGrp="1"/>
          </p:cNvSpPr>
          <p:nvPr>
            <p:ph idx="1"/>
          </p:nvPr>
        </p:nvSpPr>
        <p:spPr/>
        <p:txBody>
          <a:bodyPr>
            <a:normAutofit fontScale="85000" lnSpcReduction="10000"/>
          </a:bodyPr>
          <a:lstStyle/>
          <a:p>
            <a:r>
              <a:rPr lang="en-US" dirty="0"/>
              <a:t>Oversaw a transformation of the state from an imperial system to an anti-imperialist country. </a:t>
            </a:r>
          </a:p>
          <a:p>
            <a:r>
              <a:rPr lang="en-US" dirty="0"/>
              <a:t>Had the ability to mobilize the masses to quell revolts including the revolt headed by Kornilov.</a:t>
            </a:r>
          </a:p>
          <a:p>
            <a:r>
              <a:rPr lang="en-US" dirty="0"/>
              <a:t>Instilled Marxist leadership and mentality in the party and in the Russian people. </a:t>
            </a:r>
          </a:p>
          <a:p>
            <a:r>
              <a:rPr lang="en-US" dirty="0"/>
              <a:t>Exhibited deep strategic ability of when to make tactical retreats and when to initiate attacks.</a:t>
            </a:r>
          </a:p>
          <a:p>
            <a:r>
              <a:rPr lang="en-US" dirty="0"/>
              <a:t>Set the foundation for major economic policies used by his successors and in other countries of the world. </a:t>
            </a:r>
          </a:p>
          <a:p>
            <a:r>
              <a:rPr lang="en-US" dirty="0"/>
              <a:t>Developed the theory that different states could exist with different social systems simultaneously after introduction of a proletarian revolution.</a:t>
            </a:r>
          </a:p>
          <a:p>
            <a:r>
              <a:rPr lang="en-US" dirty="0"/>
              <a:t>His critique of imperialism defined 20</a:t>
            </a:r>
            <a:r>
              <a:rPr lang="en-US" baseline="30000" dirty="0"/>
              <a:t>th</a:t>
            </a:r>
            <a:r>
              <a:rPr lang="en-US" dirty="0"/>
              <a:t> century understanding of socialism. </a:t>
            </a:r>
          </a:p>
        </p:txBody>
      </p:sp>
    </p:spTree>
    <p:extLst>
      <p:ext uri="{BB962C8B-B14F-4D97-AF65-F5344CB8AC3E}">
        <p14:creationId xmlns:p14="http://schemas.microsoft.com/office/powerpoint/2010/main" val="758198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007E7-5B4F-4FE5-8814-1B509A8FE60B}"/>
              </a:ext>
            </a:extLst>
          </p:cNvPr>
          <p:cNvSpPr>
            <a:spLocks noGrp="1"/>
          </p:cNvSpPr>
          <p:nvPr>
            <p:ph type="title"/>
          </p:nvPr>
        </p:nvSpPr>
        <p:spPr/>
        <p:txBody>
          <a:bodyPr/>
          <a:lstStyle/>
          <a:p>
            <a:r>
              <a:rPr lang="en-US" dirty="0"/>
              <a:t>Stalin Strategic Thinking</a:t>
            </a:r>
          </a:p>
        </p:txBody>
      </p:sp>
      <p:sp>
        <p:nvSpPr>
          <p:cNvPr id="3" name="Content Placeholder 2">
            <a:extLst>
              <a:ext uri="{FF2B5EF4-FFF2-40B4-BE49-F238E27FC236}">
                <a16:creationId xmlns:a16="http://schemas.microsoft.com/office/drawing/2014/main" id="{1A0AD4C1-22F4-4DA4-A433-D73D75DD95BA}"/>
              </a:ext>
            </a:extLst>
          </p:cNvPr>
          <p:cNvSpPr>
            <a:spLocks noGrp="1"/>
          </p:cNvSpPr>
          <p:nvPr>
            <p:ph idx="1"/>
          </p:nvPr>
        </p:nvSpPr>
        <p:spPr/>
        <p:txBody>
          <a:bodyPr>
            <a:normAutofit lnSpcReduction="10000"/>
          </a:bodyPr>
          <a:lstStyle/>
          <a:p>
            <a:r>
              <a:rPr lang="en-US" dirty="0"/>
              <a:t>Shared similar ideals on communism with Lenin but implemented them in a more forceful way.</a:t>
            </a:r>
          </a:p>
          <a:p>
            <a:r>
              <a:rPr lang="en-US" dirty="0"/>
              <a:t>Developed an international policy that united business people, peasants, workers and professionals against Fascism. </a:t>
            </a:r>
          </a:p>
          <a:p>
            <a:r>
              <a:rPr lang="en-US" dirty="0"/>
              <a:t>Used an imperative strategy to encourage people in colonial and capitalist countries to adopt democracy. </a:t>
            </a:r>
          </a:p>
          <a:p>
            <a:r>
              <a:rPr lang="en-US" dirty="0"/>
              <a:t>Emphasized on a world peace policy aimed at non-aggression pacts in a highly volatile global environment with World War II pending.</a:t>
            </a:r>
          </a:p>
          <a:p>
            <a:r>
              <a:rPr lang="en-US" dirty="0"/>
              <a:t>Believed that organization was the most important factor in political life.</a:t>
            </a:r>
          </a:p>
          <a:p>
            <a:r>
              <a:rPr lang="en-US" dirty="0"/>
              <a:t>Used isolationist tactics in his foreign policies.</a:t>
            </a:r>
          </a:p>
        </p:txBody>
      </p:sp>
    </p:spTree>
    <p:extLst>
      <p:ext uri="{BB962C8B-B14F-4D97-AF65-F5344CB8AC3E}">
        <p14:creationId xmlns:p14="http://schemas.microsoft.com/office/powerpoint/2010/main" val="3597540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9902-9139-4892-BED3-E622F186376D}"/>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6B9FEEB5-1C46-42AE-A241-B6FA3912AB83}"/>
              </a:ext>
            </a:extLst>
          </p:cNvPr>
          <p:cNvSpPr>
            <a:spLocks noGrp="1"/>
          </p:cNvSpPr>
          <p:nvPr>
            <p:ph idx="1"/>
          </p:nvPr>
        </p:nvSpPr>
        <p:spPr/>
        <p:txBody>
          <a:bodyPr>
            <a:normAutofit lnSpcReduction="10000"/>
          </a:bodyPr>
          <a:lstStyle/>
          <a:p>
            <a:r>
              <a:rPr lang="en-US" dirty="0"/>
              <a:t>Lenin and Stalin shared some similarities in their communist and Marxist beliefs but practiced different styles of rulership.</a:t>
            </a:r>
          </a:p>
          <a:p>
            <a:r>
              <a:rPr lang="en-US" dirty="0"/>
              <a:t>Lenin was a strong leader but focused more on social and economic empowerment of the people, particularly the lower classes.</a:t>
            </a:r>
          </a:p>
          <a:p>
            <a:r>
              <a:rPr lang="en-US" dirty="0"/>
              <a:t>Stalin was an authoritative leader who used force and brutality to gain more power as an individual. </a:t>
            </a:r>
          </a:p>
          <a:p>
            <a:r>
              <a:rPr lang="en-US" dirty="0"/>
              <a:t>The two leaders developed social and economic policies that were primarily communist in nature but Stalin did not favor the capitalist support structure that Lenin preferred. </a:t>
            </a:r>
          </a:p>
          <a:p>
            <a:r>
              <a:rPr lang="en-US" dirty="0"/>
              <a:t>Stalin misused policy to advance his personal drive for power while Lenin attempted to introduce policies that would have a long-term and global effect.</a:t>
            </a:r>
          </a:p>
        </p:txBody>
      </p:sp>
    </p:spTree>
    <p:extLst>
      <p:ext uri="{BB962C8B-B14F-4D97-AF65-F5344CB8AC3E}">
        <p14:creationId xmlns:p14="http://schemas.microsoft.com/office/powerpoint/2010/main" val="2149507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B174F-C7F3-4075-9B17-CABC49699F3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E22B36E-49ED-4D12-9BD7-36030AC1ECBF}"/>
              </a:ext>
            </a:extLst>
          </p:cNvPr>
          <p:cNvSpPr>
            <a:spLocks noGrp="1"/>
          </p:cNvSpPr>
          <p:nvPr>
            <p:ph idx="1"/>
          </p:nvPr>
        </p:nvSpPr>
        <p:spPr/>
        <p:txBody>
          <a:bodyPr>
            <a:normAutofit fontScale="62500" lnSpcReduction="20000"/>
          </a:bodyPr>
          <a:lstStyle/>
          <a:p>
            <a:r>
              <a:rPr lang="en-US" dirty="0"/>
              <a:t>Carroll, W. K., &amp; Ratner, R. S. (1994). Between Leninism and radical pluralism: Gramscian reflections on counter-hegemony and the new social movements. Critical Sociology, 20(2), 3-26.</a:t>
            </a:r>
          </a:p>
          <a:p>
            <a:r>
              <a:rPr lang="en-US" dirty="0"/>
              <a:t>Dougherty, J. E. (1997). Contending theories of international relations: A comprehensive survey. Addison Wesley Publishing Company.</a:t>
            </a:r>
          </a:p>
          <a:p>
            <a:r>
              <a:rPr lang="en-US" dirty="0"/>
              <a:t>Fitzpatrick, S. (2000). Everyday Stalinism: ordinary life in extraordinary times: Soviet Russia in the 1930s. Oxford University Press, USA.</a:t>
            </a:r>
          </a:p>
          <a:p>
            <a:r>
              <a:rPr lang="en-US" dirty="0"/>
              <a:t>Groys, B. (2014). The total art of Stalinism: Avant-Garde, aesthetic dictatorship, and beyond. Verso Books.</a:t>
            </a:r>
          </a:p>
          <a:p>
            <a:r>
              <a:rPr lang="en-US" dirty="0"/>
              <a:t>Kotkin, S. (1997). Magnetic mountain: Stalinism as a civilization. University of California Press.</a:t>
            </a:r>
          </a:p>
          <a:p>
            <a:r>
              <a:rPr lang="en-US" dirty="0"/>
              <a:t>Kubálková, V., &amp; Cruickshank, A. (2015). Marxism-Leninism and the theory of international relations (Vol. 4). Routledge.</a:t>
            </a:r>
          </a:p>
          <a:p>
            <a:r>
              <a:rPr lang="en-US" dirty="0"/>
              <a:t>Lenin, V. I., &amp; Chretien, T. (2015). State and revolution. Haymarket Books.</a:t>
            </a:r>
          </a:p>
          <a:p>
            <a:r>
              <a:rPr lang="en-US" dirty="0"/>
              <a:t>Luxemburg, R. (1961). The Russian Revolution, and Leninism Or Marxism? University of Michigan Press.</a:t>
            </a:r>
          </a:p>
          <a:p>
            <a:r>
              <a:rPr lang="en-US" dirty="0"/>
              <a:t>Priestland, D. (2007). Stalinism and the politics of mobilization: ideas, power, and terror in inter-war Russia. Oxford University Press. </a:t>
            </a:r>
          </a:p>
          <a:p>
            <a:r>
              <a:rPr lang="en-US" dirty="0"/>
              <a:t>Tucker, R. C. (1972). The Soviet political mind: Stalinism and post-Stalin change (No. 582). WW Norton &amp; Company.</a:t>
            </a:r>
          </a:p>
          <a:p>
            <a:endParaRPr lang="en-US" dirty="0"/>
          </a:p>
        </p:txBody>
      </p:sp>
    </p:spTree>
    <p:extLst>
      <p:ext uri="{BB962C8B-B14F-4D97-AF65-F5344CB8AC3E}">
        <p14:creationId xmlns:p14="http://schemas.microsoft.com/office/powerpoint/2010/main" val="21797949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143</TotalTime>
  <Words>1097</Words>
  <Application>Microsoft Office PowerPoint</Application>
  <PresentationFormat>Widescreen</PresentationFormat>
  <Paragraphs>76</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vt:lpstr>
      <vt:lpstr>Lenin and Stalin</vt:lpstr>
      <vt:lpstr>Lenin Upbringing</vt:lpstr>
      <vt:lpstr>Stalin Upbringing</vt:lpstr>
      <vt:lpstr>Communism Adaptations</vt:lpstr>
      <vt:lpstr>Lenin Social Policies</vt:lpstr>
      <vt:lpstr>Stalin Social Policies</vt:lpstr>
      <vt:lpstr>Lenin Economic Policies</vt:lpstr>
      <vt:lpstr>Stalin Economic Policies</vt:lpstr>
      <vt:lpstr>Lenin Strategic Thinking</vt:lpstr>
      <vt:lpstr>Stalin Strategic Thinking</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Lenin and Stalin</dc:title>
  <dc:creator>Aleki</dc:creator>
  <cp:lastModifiedBy>Aleki</cp:lastModifiedBy>
  <cp:revision>17</cp:revision>
  <dcterms:created xsi:type="dcterms:W3CDTF">2017-12-01T18:28:17Z</dcterms:created>
  <dcterms:modified xsi:type="dcterms:W3CDTF">2017-12-01T20:51:38Z</dcterms:modified>
</cp:coreProperties>
</file>